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18" d="100"/>
          <a:sy n="18" d="100"/>
        </p:scale>
        <p:origin x="66" y="54"/>
      </p:cViewPr>
      <p:guideLst/>
    </p:cSldViewPr>
  </p:slideViewPr>
  <p:notesTextViewPr>
    <p:cViewPr>
      <p:scale>
        <a:sx n="3" d="2"/>
        <a:sy n="3" d="2"/>
      </p:scale>
      <p:origin x="0" y="0"/>
    </p:cViewPr>
  </p:notesTextViewPr>
  <p:notesViewPr>
    <p:cSldViewPr snapToGrid="0" showGuides="1">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Help Center Requests For Homeless Support Services</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numRef>
              <c:f>Sheet1!$A$2:$A$5</c:f>
              <c:numCache>
                <c:formatCode>General</c:formatCode>
                <c:ptCount val="4"/>
                <c:pt idx="0">
                  <c:v>2009</c:v>
                </c:pt>
                <c:pt idx="1">
                  <c:v>2010</c:v>
                </c:pt>
                <c:pt idx="2">
                  <c:v>2011</c:v>
                </c:pt>
                <c:pt idx="3">
                  <c:v>2012</c:v>
                </c:pt>
              </c:numCache>
            </c:numRef>
          </c:cat>
          <c:val>
            <c:numRef>
              <c:f>Sheet1!$B$2:$B$5</c:f>
              <c:numCache>
                <c:formatCode>General</c:formatCode>
                <c:ptCount val="4"/>
                <c:pt idx="0">
                  <c:v>1251</c:v>
                </c:pt>
                <c:pt idx="1">
                  <c:v>1319</c:v>
                </c:pt>
                <c:pt idx="2">
                  <c:v>1568</c:v>
                </c:pt>
                <c:pt idx="3">
                  <c:v>2444</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86116474126865528"/>
          <c:y val="0.36300789467341943"/>
          <c:w val="0.13299584267295056"/>
          <c:h val="0.234272867181501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3/24/2014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3/24/2014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en-US" dirty="0" smtClean="0"/>
              <a:t>`</a:t>
            </a:r>
            <a:endParaRPr lang="en-US" dirty="0"/>
          </a:p>
        </p:txBody>
      </p:sp>
      <p:sp>
        <p:nvSpPr>
          <p:cNvPr id="59" name="Li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bwMode="white">
          <a:xfrm>
            <a:off x="1116805"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en-US"/>
          </a:p>
        </p:txBody>
      </p:sp>
      <p:sp>
        <p:nvSpPr>
          <p:cNvPr id="6" name="Title 5"/>
          <p:cNvSpPr>
            <a:spLocks noGrp="1"/>
          </p:cNvSpPr>
          <p:nvPr userDrawn="1">
            <p:ph type="title"/>
          </p:nvPr>
        </p:nvSpPr>
        <p:spPr/>
        <p:txBody>
          <a:bodyPr/>
          <a:lstStyle/>
          <a:p>
            <a:r>
              <a:rPr lang="en-US" smtClean="0"/>
              <a:t>Click to edit Master title style</a:t>
            </a:r>
            <a:endParaRPr lang="en-US"/>
          </a:p>
        </p:txBody>
      </p:sp>
      <p:sp>
        <p:nvSpPr>
          <p:cNvPr id="31" name="Text Placeholder 6"/>
          <p:cNvSpPr>
            <a:spLocks noGrp="1"/>
          </p:cNvSpPr>
          <p:nvPr userDrawn="1">
            <p:ph type="body" sz="quarter" idx="36"/>
          </p:nvPr>
        </p:nvSpPr>
        <p:spPr bwMode="auto">
          <a:xfrm>
            <a:off x="2209800" y="4083469"/>
            <a:ext cx="35661600" cy="1276992"/>
          </a:xfrm>
        </p:spPr>
        <p:txBody>
          <a:bodyPr anchor="ctr">
            <a:noAutofit/>
          </a:bodyPr>
          <a:lstStyle>
            <a:lvl1pPr marL="0" indent="0">
              <a:spcBef>
                <a:spcPts val="0"/>
              </a:spcBef>
              <a:buNone/>
              <a:defRPr sz="24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7" name="Text Placeholder 6"/>
          <p:cNvSpPr>
            <a:spLocks noGrp="1"/>
          </p:cNvSpPr>
          <p:nvPr userDrawn="1">
            <p:ph type="body" sz="quarter" idx="13" hasCustomPrompt="1"/>
          </p:nvPr>
        </p:nvSpPr>
        <p:spPr>
          <a:xfrm>
            <a:off x="1170431" y="6172200"/>
            <a:ext cx="13044367" cy="914400"/>
          </a:xfrm>
          <a:prstGeom prst="rect">
            <a:avLst/>
          </a:prstGeom>
          <a:solidFill>
            <a:schemeClr val="tx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userDrawn="1">
            <p:ph sz="quarter" idx="24" hasCustomPrompt="1"/>
          </p:nvPr>
        </p:nvSpPr>
        <p:spPr>
          <a:xfrm>
            <a:off x="1174552" y="7086600"/>
            <a:ext cx="13048488" cy="68408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userDrawn="1">
            <p:ph type="body" sz="quarter" idx="17" hasCustomPrompt="1"/>
          </p:nvPr>
        </p:nvSpPr>
        <p:spPr>
          <a:xfrm>
            <a:off x="1170431" y="14798040"/>
            <a:ext cx="13048488" cy="914400"/>
          </a:xfrm>
          <a:prstGeom prst="rect">
            <a:avLst/>
          </a:prstGeom>
          <a:solidFill>
            <a:schemeClr val="accent5"/>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userDrawn="1">
            <p:ph sz="quarter" idx="25" hasCustomPrompt="1"/>
          </p:nvPr>
        </p:nvSpPr>
        <p:spPr>
          <a:xfrm>
            <a:off x="1174552" y="15712439"/>
            <a:ext cx="13048488" cy="744016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userDrawn="1">
            <p:ph type="body" sz="quarter" idx="19" hasCustomPrompt="1"/>
          </p:nvPr>
        </p:nvSpPr>
        <p:spPr>
          <a:xfrm>
            <a:off x="1170431" y="23301960"/>
            <a:ext cx="13048488" cy="914400"/>
          </a:xfrm>
          <a:prstGeom prst="rect">
            <a:avLst/>
          </a:prstGeom>
          <a:solidFill>
            <a:schemeClr val="accent2">
              <a:lumMod val="75000"/>
            </a:schemeClr>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userDrawn="1">
            <p:ph sz="quarter" idx="26" hasCustomPrompt="1"/>
          </p:nvPr>
        </p:nvSpPr>
        <p:spPr>
          <a:xfrm>
            <a:off x="1174552" y="24216361"/>
            <a:ext cx="13048488" cy="72633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userDrawn="1">
            <p:ph type="body" sz="quarter" idx="21" hasCustomPrompt="1"/>
          </p:nvPr>
        </p:nvSpPr>
        <p:spPr>
          <a:xfrm>
            <a:off x="15416784" y="6172200"/>
            <a:ext cx="13048488" cy="914400"/>
          </a:xfrm>
          <a:prstGeom prst="rect">
            <a:avLst/>
          </a:prstGeom>
          <a:solidFill>
            <a:schemeClr val="accent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userDrawn="1">
            <p:ph sz="quarter" idx="27" hasCustomPrompt="1"/>
          </p:nvPr>
        </p:nvSpPr>
        <p:spPr>
          <a:xfrm>
            <a:off x="15416784" y="7086600"/>
            <a:ext cx="13048488" cy="492612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userDrawn="1">
            <p:ph sz="quarter" idx="23" hasCustomPrompt="1"/>
          </p:nvPr>
        </p:nvSpPr>
        <p:spPr>
          <a:xfrm>
            <a:off x="15416784" y="12456478"/>
            <a:ext cx="13048488" cy="6172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57" name="Content Placeholder 17"/>
          <p:cNvSpPr>
            <a:spLocks noGrp="1"/>
          </p:cNvSpPr>
          <p:nvPr>
            <p:ph sz="quarter" idx="37" hasCustomPrompt="1"/>
          </p:nvPr>
        </p:nvSpPr>
        <p:spPr>
          <a:xfrm>
            <a:off x="15416784" y="19072430"/>
            <a:ext cx="13048488" cy="3918814"/>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Text Placeholder 6"/>
          <p:cNvSpPr>
            <a:spLocks noGrp="1"/>
          </p:cNvSpPr>
          <p:nvPr userDrawn="1">
            <p:ph type="body" sz="quarter" idx="29" hasCustomPrompt="1"/>
          </p:nvPr>
        </p:nvSpPr>
        <p:spPr>
          <a:xfrm>
            <a:off x="15416784" y="2330196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userDrawn="1">
            <p:ph sz="quarter" idx="30" hasCustomPrompt="1"/>
          </p:nvPr>
        </p:nvSpPr>
        <p:spPr>
          <a:xfrm>
            <a:off x="15416784"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userDrawn="1">
            <p:ph type="body" sz="quarter" idx="31" hasCustomPrompt="1"/>
          </p:nvPr>
        </p:nvSpPr>
        <p:spPr>
          <a:xfrm>
            <a:off x="29644848" y="617220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userDrawn="1">
            <p:ph sz="quarter" idx="32" hasCustomPrompt="1"/>
          </p:nvPr>
        </p:nvSpPr>
        <p:spPr>
          <a:xfrm>
            <a:off x="29644848" y="7086600"/>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userDrawn="1">
            <p:ph sz="quarter" idx="33" hasCustomPrompt="1"/>
          </p:nvPr>
        </p:nvSpPr>
        <p:spPr>
          <a:xfrm>
            <a:off x="29644848" y="15251886"/>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userDrawn="1">
            <p:ph type="body" sz="quarter" idx="34" hasCustomPrompt="1"/>
          </p:nvPr>
        </p:nvSpPr>
        <p:spPr>
          <a:xfrm>
            <a:off x="29644848" y="23301960"/>
            <a:ext cx="13048488" cy="914400"/>
          </a:xfrm>
          <a:prstGeom prst="rect">
            <a:avLst/>
          </a:prstGeom>
          <a:solidFill>
            <a:schemeClr val="accent3"/>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userDrawn="1">
            <p:ph sz="quarter" idx="35" hasCustomPrompt="1"/>
          </p:nvPr>
        </p:nvSpPr>
        <p:spPr>
          <a:xfrm>
            <a:off x="29644848"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smtClean="0">
                <a:solidFill>
                  <a:prstClr val="white">
                    <a:lumMod val="50000"/>
                  </a:prstClr>
                </a:solidFill>
                <a:latin typeface="Calibri Light" panose="020F0302020204030204" pitchFamily="34" charset="0"/>
                <a:cs typeface="Calibri" panose="020F0502020204030204" pitchFamily="34" charset="0"/>
              </a:rPr>
              <a:t>right-</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a </a:t>
            </a:r>
            <a:r>
              <a:rPr sz="6600" dirty="0" smtClean="0">
                <a:solidFill>
                  <a:prstClr val="white">
                    <a:lumMod val="50000"/>
                  </a:prstClr>
                </a:solidFill>
                <a:latin typeface="Calibri Light" panose="020F0302020204030204" pitchFamily="34" charset="0"/>
                <a:cs typeface="Calibri" panose="020F0502020204030204" pitchFamily="34" charset="0"/>
              </a:rPr>
              <a:t>picture</a:t>
            </a:r>
            <a:r>
              <a:rPr lang="en-US" sz="660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smtClean="0">
                <a:solidFill>
                  <a:prstClr val="white">
                    <a:lumMod val="50000"/>
                  </a:prstClr>
                </a:solidFill>
                <a:latin typeface="Calibri Light" panose="020F0302020204030204" pitchFamily="34" charset="0"/>
                <a:cs typeface="Calibri" panose="020F0502020204030204" pitchFamily="34" charset="0"/>
              </a:rPr>
              <a:t>esize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Li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i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i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Li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Date Placeholder 2"/>
          <p:cNvSpPr>
            <a:spLocks noGrp="1"/>
          </p:cNvSpPr>
          <p:nvPr userDrawn="1">
            <p:ph type="dt" sz="half" idx="10"/>
          </p:nvPr>
        </p:nvSpPr>
        <p:spPr/>
        <p:txBody>
          <a:bodyPr/>
          <a:lstStyle/>
          <a:p>
            <a:fld id="{ECAA57DF-1C19-4726-AB84-014692BAD8F5}" type="datetimeFigureOut">
              <a:rPr lang="en-US" smtClean="0"/>
              <a:t>3/24/2014</a:t>
            </a:fld>
            <a:endParaRPr lang="en-US"/>
          </a:p>
        </p:txBody>
      </p:sp>
      <p:sp>
        <p:nvSpPr>
          <p:cNvPr id="4" name="Footer Placeholder 3"/>
          <p:cNvSpPr>
            <a:spLocks noGrp="1"/>
          </p:cNvSpPr>
          <p:nvPr userDrawn="1">
            <p:ph type="ftr" sz="quarter" idx="11"/>
          </p:nvPr>
        </p:nvSpPr>
        <p:spPr/>
        <p:txBody>
          <a:bodyPr/>
          <a:lstStyle/>
          <a:p>
            <a:endParaRPr lang="en-US"/>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a:p>
        </p:txBody>
      </p:sp>
      <p:sp>
        <p:nvSpPr>
          <p:cNvPr id="46" name="Li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en-US"/>
          </a:p>
        </p:txBody>
      </p:sp>
      <p:sp>
        <p:nvSpPr>
          <p:cNvPr id="7" name="Rectangle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2209800" y="1219260"/>
            <a:ext cx="35661600" cy="25145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3/24/2014</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grpSp>
        <p:nvGrpSpPr>
          <p:cNvPr id="8" name="Group 7"/>
          <p:cNvGrpSpPr/>
          <p:nvPr userDrawn="1"/>
        </p:nvGrpSpPr>
        <p:grpSpPr bwMode="white">
          <a:xfrm>
            <a:off x="1143000" y="0"/>
            <a:ext cx="42748200" cy="5513832"/>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000" b="1"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Green Wood Coalition</a:t>
            </a:r>
            <a:endParaRPr lang="en-US" sz="9600" dirty="0"/>
          </a:p>
        </p:txBody>
      </p:sp>
      <p:sp>
        <p:nvSpPr>
          <p:cNvPr id="23" name="Text Placeholder 22"/>
          <p:cNvSpPr>
            <a:spLocks noGrp="1"/>
          </p:cNvSpPr>
          <p:nvPr>
            <p:ph type="body" sz="quarter" idx="36"/>
          </p:nvPr>
        </p:nvSpPr>
        <p:spPr/>
        <p:txBody>
          <a:bodyPr/>
          <a:lstStyle/>
          <a:p>
            <a:r>
              <a:rPr lang="en-US" dirty="0" smtClean="0"/>
              <a:t>Poster by : Dawn Reid and Stephanie Walker    Course : NURS 2020  Community Based Nursing Practice</a:t>
            </a:r>
          </a:p>
          <a:p>
            <a:endParaRPr lang="en-US" dirty="0"/>
          </a:p>
        </p:txBody>
      </p:sp>
      <p:sp>
        <p:nvSpPr>
          <p:cNvPr id="5" name="Text Placeholder 4"/>
          <p:cNvSpPr>
            <a:spLocks noGrp="1"/>
          </p:cNvSpPr>
          <p:nvPr>
            <p:ph type="body" sz="quarter" idx="13"/>
          </p:nvPr>
        </p:nvSpPr>
        <p:spPr>
          <a:xfrm>
            <a:off x="1170431" y="5967014"/>
            <a:ext cx="13044367" cy="914400"/>
          </a:xfrm>
        </p:spPr>
        <p:txBody>
          <a:bodyPr/>
          <a:lstStyle/>
          <a:p>
            <a:r>
              <a:rPr lang="en-US" dirty="0" smtClean="0"/>
              <a:t>Our Research Grant Project</a:t>
            </a:r>
            <a:endParaRPr lang="en-US" dirty="0"/>
          </a:p>
        </p:txBody>
      </p:sp>
      <p:sp>
        <p:nvSpPr>
          <p:cNvPr id="11" name="Content Placeholder 10"/>
          <p:cNvSpPr>
            <a:spLocks noGrp="1"/>
          </p:cNvSpPr>
          <p:nvPr>
            <p:ph sz="quarter" idx="24"/>
          </p:nvPr>
        </p:nvSpPr>
        <p:spPr/>
        <p:txBody>
          <a:bodyPr>
            <a:normAutofit lnSpcReduction="10000"/>
          </a:bodyPr>
          <a:lstStyle/>
          <a:p>
            <a:pPr marL="0" indent="0">
              <a:buNone/>
            </a:pPr>
            <a:r>
              <a:rPr lang="en-US" sz="3200" b="1" dirty="0">
                <a:latin typeface="Times New Roman" panose="02020603050405020304" pitchFamily="18" charset="0"/>
                <a:cs typeface="Times New Roman" panose="02020603050405020304" pitchFamily="18" charset="0"/>
              </a:rPr>
              <a:t>Assisting women to “step through the doors” to health services: Port Hope Community Activator Collaboration Project</a:t>
            </a:r>
            <a:endParaRPr lang="en-CA"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research funding will provide the opportunity to gather information and support pilot programming to engage women at risk due to poverty and/or mental health in the Port Hope community. These opportunities for engagement will be developed by the Activators in consultation with women in the community, events or occasions for interaction that are deemed safe</a:t>
            </a:r>
            <a:r>
              <a:rPr lang="en-US" sz="3200" dirty="0" smtClean="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The community embeddedness of the Green Wood Coalition provides a platform for expanding an Activator type model to the Port Hope community health services.  The Activators will be Green Wood Coalition community outreach workers, David Sheffield and Nicole Whitmore (an additional activator may be added if the need is identified). </a:t>
            </a:r>
            <a:r>
              <a:rPr lang="en-US" dirty="0"/>
              <a:t> </a:t>
            </a:r>
            <a:r>
              <a:rPr lang="en-US" dirty="0" smtClean="0"/>
              <a:t> </a:t>
            </a:r>
          </a:p>
          <a:p>
            <a:endParaRPr lang="en-US" dirty="0"/>
          </a:p>
        </p:txBody>
      </p:sp>
      <p:sp>
        <p:nvSpPr>
          <p:cNvPr id="7" name="Text Placeholder 6"/>
          <p:cNvSpPr>
            <a:spLocks noGrp="1"/>
          </p:cNvSpPr>
          <p:nvPr>
            <p:ph type="body" sz="quarter" idx="17"/>
          </p:nvPr>
        </p:nvSpPr>
        <p:spPr/>
        <p:txBody>
          <a:bodyPr/>
          <a:lstStyle/>
          <a:p>
            <a:r>
              <a:rPr lang="en-US" dirty="0" smtClean="0"/>
              <a:t>Background</a:t>
            </a:r>
            <a:endParaRPr lang="en-US" dirty="0"/>
          </a:p>
        </p:txBody>
      </p:sp>
      <p:sp>
        <p:nvSpPr>
          <p:cNvPr id="12" name="Content Placeholder 11"/>
          <p:cNvSpPr>
            <a:spLocks noGrp="1"/>
          </p:cNvSpPr>
          <p:nvPr>
            <p:ph sz="quarter" idx="25"/>
          </p:nvPr>
        </p:nvSpPr>
        <p:spPr/>
        <p:txBody>
          <a:bodyPr>
            <a:normAutofit fontScale="92500"/>
          </a:bodyPr>
          <a:lstStyle/>
          <a:p>
            <a:r>
              <a:rPr lang="en-US" sz="3200" dirty="0" smtClean="0">
                <a:latin typeface="Times New Roman" panose="02020603050405020304" pitchFamily="18" charset="0"/>
                <a:cs typeface="Times New Roman" panose="02020603050405020304" pitchFamily="18" charset="0"/>
              </a:rPr>
              <a:t>The Project is based upon the Cara Model, </a:t>
            </a:r>
            <a:r>
              <a:rPr lang="en-US" sz="3200" dirty="0">
                <a:latin typeface="Times New Roman" panose="02020603050405020304" pitchFamily="18" charset="0"/>
                <a:cs typeface="Times New Roman" panose="02020603050405020304" pitchFamily="18" charset="0"/>
              </a:rPr>
              <a:t>In the 2011 evaluation of CARA, the Community Perspectives on Healthy Development group identified that the Activator model was highly effective in promoting community engagement in healthy activities at a local level.  The mentor-Activator approach was instrumental in ensuring that provincial and federal level programs were adapted for maximum uptake in the community.  Where the Activator was able to establish a position of trust, they were highly successful in getting people to participate in healthy activities that typically were not well attended in the community. In fact, in many communities the Activator became viewed as a major community resource for recreation and healthy activities.</a:t>
            </a:r>
            <a:endParaRPr lang="en-CA"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The expansion of the CARA model to the Port Hope community will generally mirror the processes developed for the community Activator-mentor partnership.  In this model, the community Green Wood outreach workers have already made strides in developing relationships of trust with marginalized community members.  As such, they have been ‘chosen’ by the community. </a:t>
            </a:r>
            <a:endParaRPr lang="en-US" sz="3200" dirty="0" smtClean="0">
              <a:latin typeface="Times New Roman" panose="02020603050405020304" pitchFamily="18" charset="0"/>
              <a:cs typeface="Times New Roman" panose="02020603050405020304" pitchFamily="18" charset="0"/>
            </a:endParaRPr>
          </a:p>
          <a:p>
            <a:endParaRPr lang="en-US" dirty="0"/>
          </a:p>
        </p:txBody>
      </p:sp>
      <p:sp>
        <p:nvSpPr>
          <p:cNvPr id="8" name="Text Placeholder 7"/>
          <p:cNvSpPr>
            <a:spLocks noGrp="1"/>
          </p:cNvSpPr>
          <p:nvPr>
            <p:ph type="body" sz="quarter" idx="19"/>
          </p:nvPr>
        </p:nvSpPr>
        <p:spPr/>
        <p:txBody>
          <a:bodyPr/>
          <a:lstStyle/>
          <a:p>
            <a:r>
              <a:rPr lang="en-US" smtClean="0"/>
              <a:t>Objectives</a:t>
            </a:r>
            <a:endParaRPr lang="en-US" dirty="0"/>
          </a:p>
        </p:txBody>
      </p:sp>
      <p:sp>
        <p:nvSpPr>
          <p:cNvPr id="13" name="Content Placeholder 12"/>
          <p:cNvSpPr>
            <a:spLocks noGrp="1"/>
          </p:cNvSpPr>
          <p:nvPr>
            <p:ph sz="quarter" idx="26"/>
          </p:nvPr>
        </p:nvSpPr>
        <p:spPr/>
        <p:txBody>
          <a:bodyPr>
            <a:normAutofit fontScale="92500" lnSpcReduction="20000"/>
          </a:bodyPr>
          <a:lstStyle/>
          <a:p>
            <a:r>
              <a:rPr lang="en-US" sz="3500" dirty="0">
                <a:latin typeface="Times New Roman" panose="02020603050405020304" pitchFamily="18" charset="0"/>
                <a:cs typeface="Times New Roman" panose="02020603050405020304" pitchFamily="18" charset="0"/>
              </a:rPr>
              <a:t>This participatory action research project will allow women living in poverty within the community to identify their specific barriers to accessing both mental and physical health services.  From this information the Activator will be able to identify trends and similarities in these barriers and work with health care professionals within the community to find solutions that will break them down. In addition, the Activator will work with women to assist them to overcome their individually identified barriers to access</a:t>
            </a:r>
            <a:r>
              <a:rPr lang="en-US" dirty="0" smtClean="0"/>
              <a:t>.</a:t>
            </a:r>
          </a:p>
          <a:p>
            <a:endParaRPr lang="en-US" dirty="0"/>
          </a:p>
          <a:p>
            <a:endParaRPr lang="en-US" dirty="0" smtClean="0"/>
          </a:p>
          <a:p>
            <a:endParaRPr lang="en-US" dirty="0"/>
          </a:p>
          <a:p>
            <a:endParaRPr lang="en-US" dirty="0" smtClean="0"/>
          </a:p>
          <a:p>
            <a:endParaRPr lang="en-US" dirty="0"/>
          </a:p>
          <a:p>
            <a:r>
              <a:rPr lang="en-US" dirty="0" smtClean="0"/>
              <a:t>The research grant was written and submitted by </a:t>
            </a:r>
            <a:r>
              <a:rPr lang="en-US" dirty="0"/>
              <a:t>Cyndi Gilmer </a:t>
            </a:r>
            <a:r>
              <a:rPr lang="en-US" dirty="0" err="1"/>
              <a:t>DHlthSc</a:t>
            </a:r>
            <a:r>
              <a:rPr lang="en-US" dirty="0"/>
              <a:t> </a:t>
            </a:r>
            <a:r>
              <a:rPr lang="en-US" dirty="0" smtClean="0"/>
              <a:t>and</a:t>
            </a:r>
            <a:endParaRPr lang="en-CA" dirty="0"/>
          </a:p>
          <a:p>
            <a:pPr marL="0" indent="0">
              <a:buNone/>
            </a:pPr>
            <a:r>
              <a:rPr lang="en-US" dirty="0"/>
              <a:t>Brenda Smith-Chant </a:t>
            </a:r>
            <a:r>
              <a:rPr lang="en-US" dirty="0" smtClean="0"/>
              <a:t>PhD of Trent University who will be the primary researchers if the grant is awarded.</a:t>
            </a:r>
            <a:endParaRPr lang="en-US" dirty="0"/>
          </a:p>
        </p:txBody>
      </p:sp>
      <p:sp>
        <p:nvSpPr>
          <p:cNvPr id="9" name="Text Placeholder 8"/>
          <p:cNvSpPr>
            <a:spLocks noGrp="1"/>
          </p:cNvSpPr>
          <p:nvPr>
            <p:ph type="body" sz="quarter" idx="21"/>
          </p:nvPr>
        </p:nvSpPr>
        <p:spPr/>
        <p:txBody>
          <a:bodyPr/>
          <a:lstStyle/>
          <a:p>
            <a:r>
              <a:rPr lang="en-US" dirty="0" smtClean="0"/>
              <a:t>Definition of Homelessness</a:t>
            </a:r>
            <a:endParaRPr lang="en-US" dirty="0"/>
          </a:p>
        </p:txBody>
      </p:sp>
      <p:sp>
        <p:nvSpPr>
          <p:cNvPr id="14" name="Content Placeholder 13"/>
          <p:cNvSpPr>
            <a:spLocks noGrp="1"/>
          </p:cNvSpPr>
          <p:nvPr>
            <p:ph sz="quarter" idx="27"/>
          </p:nvPr>
        </p:nvSpPr>
        <p:spPr/>
        <p:txBody>
          <a:bodyPr>
            <a:noAutofit/>
          </a:bodyPr>
          <a:lstStyle/>
          <a:p>
            <a:r>
              <a:rPr lang="en-US" dirty="0">
                <a:latin typeface="Times New Roman" panose="02020603050405020304" pitchFamily="18" charset="0"/>
                <a:cs typeface="Times New Roman" panose="02020603050405020304" pitchFamily="18" charset="0"/>
              </a:rPr>
              <a:t>homelessness below is taken from the Canadian Definition the inclusiveness voiced by the Northumberland community. </a:t>
            </a:r>
            <a:endParaRPr lang="en-CA"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Homelessness describes the situation of an individual or family without stable, permanent, appropriate housing, or the immediate prospect, means and ability of acquiring it. </a:t>
            </a:r>
            <a:endParaRPr lang="en-CA"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Homelessness describes a range of housing and shelter circumstances, with people being without any shelter at one end, and being insecurely housed at the other. It includes those: </a:t>
            </a:r>
            <a:endParaRPr lang="en-CA"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who are absolutely homeless and living on the streets or in places not intended for human habitation, </a:t>
            </a:r>
            <a:endParaRPr lang="en-CA"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who are staying in emergency shelters for people who are homeless, as well as shelters for those impacted by family violence, </a:t>
            </a:r>
            <a:endParaRPr lang="en-CA"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whose accommodation is temporary or lacks security of tenure, and finally, </a:t>
            </a:r>
            <a:endParaRPr lang="en-CA"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whose current economic and/or housing situation is precarious or does not meet public health and safety standards. </a:t>
            </a:r>
            <a:endParaRPr lang="en-CA" dirty="0">
              <a:latin typeface="Times New Roman" panose="02020603050405020304" pitchFamily="18" charset="0"/>
              <a:cs typeface="Times New Roman" panose="02020603050405020304" pitchFamily="18" charset="0"/>
            </a:endParaRPr>
          </a:p>
        </p:txBody>
      </p:sp>
      <p:sp>
        <p:nvSpPr>
          <p:cNvPr id="16" name="Text Placeholder 15"/>
          <p:cNvSpPr>
            <a:spLocks noGrp="1"/>
          </p:cNvSpPr>
          <p:nvPr>
            <p:ph type="body" sz="quarter" idx="29"/>
          </p:nvPr>
        </p:nvSpPr>
        <p:spPr/>
        <p:txBody>
          <a:bodyPr/>
          <a:lstStyle/>
          <a:p>
            <a:r>
              <a:rPr lang="en-US" dirty="0" smtClean="0">
                <a:latin typeface="Cambria" panose="02040503050406030204" pitchFamily="18" charset="0"/>
                <a:ea typeface="MS Mincho" panose="02020609040205080304" pitchFamily="49" charset="-128"/>
                <a:cs typeface="Times New Roman" panose="02020603050405020304" pitchFamily="18" charset="0"/>
              </a:rPr>
              <a:t>Northumberland statistics</a:t>
            </a:r>
            <a:endParaRPr lang="en-US" dirty="0"/>
          </a:p>
        </p:txBody>
      </p:sp>
      <p:graphicFrame>
        <p:nvGraphicFramePr>
          <p:cNvPr id="30" name="Content Placeholder 29"/>
          <p:cNvGraphicFramePr>
            <a:graphicFrameLocks noGrp="1"/>
          </p:cNvGraphicFramePr>
          <p:nvPr>
            <p:ph sz="quarter" idx="30"/>
            <p:extLst>
              <p:ext uri="{D42A27DB-BD31-4B8C-83A1-F6EECF244321}">
                <p14:modId xmlns:p14="http://schemas.microsoft.com/office/powerpoint/2010/main" val="3546181628"/>
              </p:ext>
            </p:extLst>
          </p:nvPr>
        </p:nvGraphicFramePr>
        <p:xfrm>
          <a:off x="15416212" y="25603200"/>
          <a:ext cx="13049059" cy="5873750"/>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31"/>
          </p:nvPr>
        </p:nvSpPr>
        <p:spPr/>
        <p:txBody>
          <a:bodyPr/>
          <a:lstStyle/>
          <a:p>
            <a:r>
              <a:rPr lang="en-US" dirty="0" smtClean="0"/>
              <a:t>Green Wood Coalition</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96639" y="407521"/>
            <a:ext cx="6683155" cy="2864209"/>
          </a:xfrm>
          <a:prstGeom prst="rect">
            <a:avLst/>
          </a:prstGeom>
        </p:spPr>
      </p:pic>
      <p:sp>
        <p:nvSpPr>
          <p:cNvPr id="3" name="Content Placeholder 2"/>
          <p:cNvSpPr>
            <a:spLocks noGrp="1"/>
          </p:cNvSpPr>
          <p:nvPr>
            <p:ph sz="quarter" idx="32"/>
          </p:nvPr>
        </p:nvSpPr>
        <p:spPr/>
        <p:txBody>
          <a:bodyPr>
            <a:normAutofit/>
          </a:bodyPr>
          <a:lstStyle/>
          <a:p>
            <a:pPr>
              <a:spcBef>
                <a:spcPts val="0"/>
              </a:spcBef>
              <a:buNone/>
            </a:pPr>
            <a:r>
              <a:rPr lang="en-CA" sz="3200" dirty="0">
                <a:solidFill>
                  <a:prstClr val="black"/>
                </a:solidFill>
                <a:latin typeface="Times New Roman" panose="02020603050405020304" pitchFamily="18" charset="0"/>
                <a:cs typeface="Times New Roman" panose="02020603050405020304" pitchFamily="18" charset="0"/>
              </a:rPr>
              <a:t>The Northumberland Community has supported and encouraged</a:t>
            </a:r>
          </a:p>
          <a:p>
            <a:pPr>
              <a:spcBef>
                <a:spcPts val="0"/>
              </a:spcBef>
              <a:buNone/>
            </a:pPr>
            <a:r>
              <a:rPr lang="en-CA" sz="3200" dirty="0">
                <a:solidFill>
                  <a:prstClr val="black"/>
                </a:solidFill>
                <a:latin typeface="Times New Roman" panose="02020603050405020304" pitchFamily="18" charset="0"/>
                <a:cs typeface="Times New Roman" panose="02020603050405020304" pitchFamily="18" charset="0"/>
              </a:rPr>
              <a:t>the efforts among people who struggle with the effects of poverty</a:t>
            </a:r>
          </a:p>
          <a:p>
            <a:pPr>
              <a:spcBef>
                <a:spcPts val="0"/>
              </a:spcBef>
              <a:buNone/>
            </a:pPr>
            <a:r>
              <a:rPr lang="en-CA" sz="3200" dirty="0">
                <a:solidFill>
                  <a:prstClr val="black"/>
                </a:solidFill>
                <a:latin typeface="Times New Roman" panose="02020603050405020304" pitchFamily="18" charset="0"/>
                <a:cs typeface="Times New Roman" panose="02020603050405020304" pitchFamily="18" charset="0"/>
              </a:rPr>
              <a:t>To date Green Wood along with the support of the community has provided over:</a:t>
            </a:r>
          </a:p>
          <a:p>
            <a:pPr marL="285750" indent="-285750">
              <a:spcBef>
                <a:spcPts val="0"/>
              </a:spcBef>
            </a:pPr>
            <a:r>
              <a:rPr lang="en-CA" sz="3200" dirty="0">
                <a:solidFill>
                  <a:prstClr val="black"/>
                </a:solidFill>
                <a:latin typeface="Times New Roman" panose="02020603050405020304" pitchFamily="18" charset="0"/>
                <a:cs typeface="Times New Roman" panose="02020603050405020304" pitchFamily="18" charset="0"/>
              </a:rPr>
              <a:t>16 sets of dentures</a:t>
            </a:r>
          </a:p>
          <a:p>
            <a:pPr marL="285750" indent="-285750">
              <a:spcBef>
                <a:spcPts val="0"/>
              </a:spcBef>
            </a:pPr>
            <a:r>
              <a:rPr lang="en-CA" sz="3200" dirty="0">
                <a:solidFill>
                  <a:prstClr val="black"/>
                </a:solidFill>
                <a:latin typeface="Times New Roman" panose="02020603050405020304" pitchFamily="18" charset="0"/>
                <a:cs typeface="Times New Roman" panose="02020603050405020304" pitchFamily="18" charset="0"/>
              </a:rPr>
              <a:t>1080  Nurse Practitioner visits</a:t>
            </a:r>
          </a:p>
          <a:p>
            <a:pPr marL="285750" indent="-285750">
              <a:spcBef>
                <a:spcPts val="0"/>
              </a:spcBef>
            </a:pPr>
            <a:r>
              <a:rPr lang="en-CA" sz="3200" dirty="0">
                <a:solidFill>
                  <a:prstClr val="black"/>
                </a:solidFill>
                <a:latin typeface="Times New Roman" panose="02020603050405020304" pitchFamily="18" charset="0"/>
                <a:cs typeface="Times New Roman" panose="02020603050405020304" pitchFamily="18" charset="0"/>
              </a:rPr>
              <a:t>300 rides to appointments</a:t>
            </a:r>
          </a:p>
          <a:p>
            <a:pPr marL="285750" indent="-285750">
              <a:spcBef>
                <a:spcPts val="0"/>
              </a:spcBef>
            </a:pPr>
            <a:r>
              <a:rPr lang="en-CA" sz="3200" dirty="0">
                <a:solidFill>
                  <a:prstClr val="black"/>
                </a:solidFill>
                <a:latin typeface="Times New Roman" panose="02020603050405020304" pitchFamily="18" charset="0"/>
                <a:cs typeface="Times New Roman" panose="02020603050405020304" pitchFamily="18" charset="0"/>
              </a:rPr>
              <a:t>140  Foot care treatments</a:t>
            </a:r>
          </a:p>
          <a:p>
            <a:pPr marL="285750" indent="-285750">
              <a:spcBef>
                <a:spcPts val="0"/>
              </a:spcBef>
            </a:pPr>
            <a:r>
              <a:rPr lang="en-CA" sz="3200" dirty="0">
                <a:solidFill>
                  <a:prstClr val="black"/>
                </a:solidFill>
                <a:latin typeface="Times New Roman" panose="02020603050405020304" pitchFamily="18" charset="0"/>
                <a:cs typeface="Times New Roman" panose="02020603050405020304" pitchFamily="18" charset="0"/>
              </a:rPr>
              <a:t>460 Hours of art studio time</a:t>
            </a:r>
          </a:p>
          <a:p>
            <a:pPr marL="285750" indent="-285750">
              <a:spcBef>
                <a:spcPts val="0"/>
              </a:spcBef>
            </a:pPr>
            <a:r>
              <a:rPr lang="en-CA" sz="3200" dirty="0">
                <a:solidFill>
                  <a:prstClr val="black"/>
                </a:solidFill>
                <a:latin typeface="Times New Roman" panose="02020603050405020304" pitchFamily="18" charset="0"/>
                <a:cs typeface="Times New Roman" panose="02020603050405020304" pitchFamily="18" charset="0"/>
              </a:rPr>
              <a:t>970 Square feet of garden space</a:t>
            </a:r>
          </a:p>
          <a:p>
            <a:pPr marL="285750" indent="-285750">
              <a:spcBef>
                <a:spcPts val="0"/>
              </a:spcBef>
            </a:pPr>
            <a:r>
              <a:rPr lang="en-CA" sz="3200" dirty="0">
                <a:solidFill>
                  <a:prstClr val="black"/>
                </a:solidFill>
                <a:latin typeface="Times New Roman" panose="02020603050405020304" pitchFamily="18" charset="0"/>
                <a:cs typeface="Times New Roman" panose="02020603050405020304" pitchFamily="18" charset="0"/>
              </a:rPr>
              <a:t>15450 Delicious, free meals</a:t>
            </a:r>
          </a:p>
          <a:p>
            <a:pPr marL="285750" indent="-285750">
              <a:spcBef>
                <a:spcPts val="0"/>
              </a:spcBef>
            </a:pPr>
            <a:r>
              <a:rPr lang="en-CA" sz="3200" dirty="0">
                <a:solidFill>
                  <a:prstClr val="black"/>
                </a:solidFill>
                <a:latin typeface="Times New Roman" panose="02020603050405020304" pitchFamily="18" charset="0"/>
                <a:cs typeface="Times New Roman" panose="02020603050405020304" pitchFamily="18" charset="0"/>
              </a:rPr>
              <a:t>4760 Hours of on-the-street outreach</a:t>
            </a:r>
          </a:p>
          <a:p>
            <a:pPr>
              <a:spcBef>
                <a:spcPts val="0"/>
              </a:spcBef>
              <a:buNone/>
            </a:pPr>
            <a:r>
              <a:rPr lang="en-CA" sz="3200" dirty="0">
                <a:solidFill>
                  <a:prstClr val="black"/>
                </a:solidFill>
                <a:latin typeface="Times New Roman" panose="02020603050405020304" pitchFamily="18" charset="0"/>
                <a:cs typeface="Times New Roman" panose="02020603050405020304" pitchFamily="18" charset="0"/>
              </a:rPr>
              <a:t>Countless lives made better together</a:t>
            </a:r>
          </a:p>
        </p:txBody>
      </p:sp>
      <p:sp>
        <p:nvSpPr>
          <p:cNvPr id="6" name="Content Placeholder 5"/>
          <p:cNvSpPr>
            <a:spLocks noGrp="1"/>
          </p:cNvSpPr>
          <p:nvPr>
            <p:ph sz="quarter" idx="33"/>
          </p:nvPr>
        </p:nvSpPr>
        <p:spPr>
          <a:xfrm>
            <a:off x="29644848" y="13927425"/>
            <a:ext cx="13048488" cy="8639661"/>
          </a:xfrm>
        </p:spPr>
        <p:txBody>
          <a:bodyPr>
            <a:noAutofit/>
          </a:bodyPr>
          <a:lstStyle/>
          <a:p>
            <a:pPr marL="0" lvl="0" indent="0" defTabSz="914400">
              <a:spcBef>
                <a:spcPts val="0"/>
              </a:spcBef>
              <a:buClrTx/>
              <a:buNone/>
            </a:pPr>
            <a:r>
              <a:rPr lang="en-CA" sz="3200" b="1" dirty="0">
                <a:solidFill>
                  <a:prstClr val="black"/>
                </a:solidFill>
                <a:latin typeface="Times New Roman" panose="02020603050405020304" pitchFamily="18" charset="0"/>
                <a:cs typeface="Times New Roman" panose="02020603050405020304" pitchFamily="18" charset="0"/>
              </a:rPr>
              <a:t>Green Wood Coalition</a:t>
            </a:r>
            <a:r>
              <a:rPr lang="en-CA" sz="3200" dirty="0">
                <a:solidFill>
                  <a:prstClr val="black"/>
                </a:solidFill>
                <a:latin typeface="Times New Roman" panose="02020603050405020304" pitchFamily="18" charset="0"/>
                <a:cs typeface="Times New Roman" panose="02020603050405020304" pitchFamily="18" charset="0"/>
              </a:rPr>
              <a:t/>
            </a:r>
            <a:br>
              <a:rPr lang="en-CA" sz="3200" dirty="0">
                <a:solidFill>
                  <a:prstClr val="black"/>
                </a:solidFill>
                <a:latin typeface="Times New Roman" panose="02020603050405020304" pitchFamily="18" charset="0"/>
                <a:cs typeface="Times New Roman" panose="02020603050405020304" pitchFamily="18" charset="0"/>
              </a:rPr>
            </a:br>
            <a:r>
              <a:rPr lang="en-CA" sz="3200" dirty="0">
                <a:solidFill>
                  <a:prstClr val="black"/>
                </a:solidFill>
                <a:latin typeface="Times New Roman" panose="02020603050405020304" pitchFamily="18" charset="0"/>
                <a:cs typeface="Times New Roman" panose="02020603050405020304" pitchFamily="18" charset="0"/>
              </a:rPr>
              <a:t/>
            </a:r>
            <a:br>
              <a:rPr lang="en-CA" sz="3200" dirty="0">
                <a:solidFill>
                  <a:prstClr val="black"/>
                </a:solidFill>
                <a:latin typeface="Times New Roman" panose="02020603050405020304" pitchFamily="18" charset="0"/>
                <a:cs typeface="Times New Roman" panose="02020603050405020304" pitchFamily="18" charset="0"/>
              </a:rPr>
            </a:br>
            <a:r>
              <a:rPr lang="en-CA" sz="3200" b="1" dirty="0">
                <a:solidFill>
                  <a:prstClr val="black"/>
                </a:solidFill>
                <a:latin typeface="Times New Roman" panose="02020603050405020304" pitchFamily="18" charset="0"/>
                <a:cs typeface="Times New Roman" panose="02020603050405020304" pitchFamily="18" charset="0"/>
              </a:rPr>
              <a:t>Vision</a:t>
            </a:r>
            <a:r>
              <a:rPr lang="en-CA" sz="3200" dirty="0">
                <a:solidFill>
                  <a:prstClr val="black"/>
                </a:solidFill>
                <a:latin typeface="Times New Roman" panose="02020603050405020304" pitchFamily="18" charset="0"/>
                <a:cs typeface="Times New Roman" panose="02020603050405020304" pitchFamily="18" charset="0"/>
              </a:rPr>
              <a:t/>
            </a:r>
            <a:br>
              <a:rPr lang="en-CA" sz="3200" dirty="0">
                <a:solidFill>
                  <a:prstClr val="black"/>
                </a:solidFill>
                <a:latin typeface="Times New Roman" panose="02020603050405020304" pitchFamily="18" charset="0"/>
                <a:cs typeface="Times New Roman" panose="02020603050405020304" pitchFamily="18" charset="0"/>
              </a:rPr>
            </a:br>
            <a:r>
              <a:rPr lang="en-CA" sz="3200" dirty="0">
                <a:solidFill>
                  <a:prstClr val="black"/>
                </a:solidFill>
                <a:latin typeface="Times New Roman" panose="02020603050405020304" pitchFamily="18" charset="0"/>
                <a:cs typeface="Times New Roman" panose="02020603050405020304" pitchFamily="18" charset="0"/>
              </a:rPr>
              <a:t>Finding Hope </a:t>
            </a:r>
            <a:r>
              <a:rPr lang="en-CA" sz="3200" dirty="0" smtClean="0">
                <a:solidFill>
                  <a:prstClr val="black"/>
                </a:solidFill>
                <a:latin typeface="Times New Roman" panose="02020603050405020304" pitchFamily="18" charset="0"/>
                <a:cs typeface="Times New Roman" panose="02020603050405020304" pitchFamily="18" charset="0"/>
              </a:rPr>
              <a:t>Together</a:t>
            </a:r>
            <a:r>
              <a:rPr lang="en-CA" sz="3200" dirty="0">
                <a:solidFill>
                  <a:prstClr val="black"/>
                </a:solidFill>
                <a:latin typeface="Times New Roman" panose="02020603050405020304" pitchFamily="18" charset="0"/>
                <a:cs typeface="Times New Roman" panose="02020603050405020304" pitchFamily="18" charset="0"/>
              </a:rPr>
              <a:t/>
            </a:r>
            <a:br>
              <a:rPr lang="en-CA" sz="3200" dirty="0">
                <a:solidFill>
                  <a:prstClr val="black"/>
                </a:solidFill>
                <a:latin typeface="Times New Roman" panose="02020603050405020304" pitchFamily="18" charset="0"/>
                <a:cs typeface="Times New Roman" panose="02020603050405020304" pitchFamily="18" charset="0"/>
              </a:rPr>
            </a:br>
            <a:r>
              <a:rPr lang="en-CA" sz="3200" b="1" dirty="0">
                <a:solidFill>
                  <a:prstClr val="black"/>
                </a:solidFill>
                <a:latin typeface="Times New Roman" panose="02020603050405020304" pitchFamily="18" charset="0"/>
                <a:cs typeface="Times New Roman" panose="02020603050405020304" pitchFamily="18" charset="0"/>
              </a:rPr>
              <a:t>Mission </a:t>
            </a:r>
            <a:r>
              <a:rPr lang="en-CA" sz="3200" dirty="0">
                <a:solidFill>
                  <a:prstClr val="black"/>
                </a:solidFill>
                <a:latin typeface="Times New Roman" panose="02020603050405020304" pitchFamily="18" charset="0"/>
                <a:cs typeface="Times New Roman" panose="02020603050405020304" pitchFamily="18" charset="0"/>
              </a:rPr>
              <a:t/>
            </a:r>
            <a:br>
              <a:rPr lang="en-CA" sz="3200" dirty="0">
                <a:solidFill>
                  <a:prstClr val="black"/>
                </a:solidFill>
                <a:latin typeface="Times New Roman" panose="02020603050405020304" pitchFamily="18" charset="0"/>
                <a:cs typeface="Times New Roman" panose="02020603050405020304" pitchFamily="18" charset="0"/>
              </a:rPr>
            </a:br>
            <a:r>
              <a:rPr lang="en-CA" sz="3200" dirty="0">
                <a:solidFill>
                  <a:prstClr val="black"/>
                </a:solidFill>
                <a:latin typeface="Times New Roman" panose="02020603050405020304" pitchFamily="18" charset="0"/>
                <a:cs typeface="Times New Roman" panose="02020603050405020304" pitchFamily="18" charset="0"/>
              </a:rPr>
              <a:t>Green Wood Coalition provides shoulder-to-shoulder support that allows people to </a:t>
            </a:r>
            <a:r>
              <a:rPr lang="en-CA" sz="3200" dirty="0" smtClean="0">
                <a:solidFill>
                  <a:prstClr val="black"/>
                </a:solidFill>
                <a:latin typeface="Times New Roman" panose="02020603050405020304" pitchFamily="18" charset="0"/>
                <a:cs typeface="Times New Roman" panose="02020603050405020304" pitchFamily="18" charset="0"/>
              </a:rPr>
              <a:t>reach their </a:t>
            </a:r>
            <a:r>
              <a:rPr lang="en-CA" sz="3200" dirty="0">
                <a:solidFill>
                  <a:prstClr val="black"/>
                </a:solidFill>
                <a:latin typeface="Times New Roman" panose="02020603050405020304" pitchFamily="18" charset="0"/>
                <a:cs typeface="Times New Roman" panose="02020603050405020304" pitchFamily="18" charset="0"/>
              </a:rPr>
              <a:t>potential through community-based initiatives</a:t>
            </a:r>
            <a:r>
              <a:rPr lang="en-CA" sz="3200" dirty="0" smtClean="0">
                <a:solidFill>
                  <a:prstClr val="black"/>
                </a:solidFill>
                <a:latin typeface="Times New Roman" panose="02020603050405020304" pitchFamily="18" charset="0"/>
                <a:cs typeface="Times New Roman" panose="02020603050405020304" pitchFamily="18" charset="0"/>
              </a:rPr>
              <a:t>.</a:t>
            </a:r>
            <a:r>
              <a:rPr lang="en-CA" sz="3200" dirty="0">
                <a:solidFill>
                  <a:prstClr val="black"/>
                </a:solidFill>
                <a:latin typeface="Times New Roman" panose="02020603050405020304" pitchFamily="18" charset="0"/>
                <a:cs typeface="Times New Roman" panose="02020603050405020304" pitchFamily="18" charset="0"/>
              </a:rPr>
              <a:t/>
            </a:r>
            <a:br>
              <a:rPr lang="en-CA" sz="3200" dirty="0">
                <a:solidFill>
                  <a:prstClr val="black"/>
                </a:solidFill>
                <a:latin typeface="Times New Roman" panose="02020603050405020304" pitchFamily="18" charset="0"/>
                <a:cs typeface="Times New Roman" panose="02020603050405020304" pitchFamily="18" charset="0"/>
              </a:rPr>
            </a:br>
            <a:r>
              <a:rPr lang="en-CA" sz="3200" b="1" dirty="0">
                <a:solidFill>
                  <a:prstClr val="black"/>
                </a:solidFill>
                <a:latin typeface="Times New Roman" panose="02020603050405020304" pitchFamily="18" charset="0"/>
                <a:cs typeface="Times New Roman" panose="02020603050405020304" pitchFamily="18" charset="0"/>
              </a:rPr>
              <a:t>Values</a:t>
            </a:r>
            <a:r>
              <a:rPr lang="en-CA" sz="3200" dirty="0">
                <a:solidFill>
                  <a:prstClr val="black"/>
                </a:solidFill>
                <a:latin typeface="Times New Roman" panose="02020603050405020304" pitchFamily="18" charset="0"/>
                <a:cs typeface="Times New Roman" panose="02020603050405020304" pitchFamily="18" charset="0"/>
              </a:rPr>
              <a:t/>
            </a:r>
            <a:br>
              <a:rPr lang="en-CA" sz="3200" dirty="0">
                <a:solidFill>
                  <a:prstClr val="black"/>
                </a:solidFill>
                <a:latin typeface="Times New Roman" panose="02020603050405020304" pitchFamily="18" charset="0"/>
                <a:cs typeface="Times New Roman" panose="02020603050405020304" pitchFamily="18" charset="0"/>
              </a:rPr>
            </a:br>
            <a:r>
              <a:rPr lang="en-CA" sz="3200" dirty="0">
                <a:solidFill>
                  <a:prstClr val="black"/>
                </a:solidFill>
                <a:latin typeface="Times New Roman" panose="02020603050405020304" pitchFamily="18" charset="0"/>
                <a:cs typeface="Times New Roman" panose="02020603050405020304" pitchFamily="18" charset="0"/>
              </a:rPr>
              <a:t>As members of the Green Wood community, we recognize that each of us has a need </a:t>
            </a:r>
            <a:r>
              <a:rPr lang="en-CA" sz="3200" dirty="0" smtClean="0">
                <a:solidFill>
                  <a:prstClr val="black"/>
                </a:solidFill>
                <a:latin typeface="Times New Roman" panose="02020603050405020304" pitchFamily="18" charset="0"/>
                <a:cs typeface="Times New Roman" panose="02020603050405020304" pitchFamily="18" charset="0"/>
              </a:rPr>
              <a:t>to give </a:t>
            </a:r>
            <a:r>
              <a:rPr lang="en-CA" sz="3200" dirty="0">
                <a:solidFill>
                  <a:prstClr val="black"/>
                </a:solidFill>
                <a:latin typeface="Times New Roman" panose="02020603050405020304" pitchFamily="18" charset="0"/>
                <a:cs typeface="Times New Roman" panose="02020603050405020304" pitchFamily="18" charset="0"/>
              </a:rPr>
              <a:t>and each of us has a need to receive. </a:t>
            </a:r>
            <a:br>
              <a:rPr lang="en-CA" sz="3200" dirty="0">
                <a:solidFill>
                  <a:prstClr val="black"/>
                </a:solidFill>
                <a:latin typeface="Times New Roman" panose="02020603050405020304" pitchFamily="18" charset="0"/>
                <a:cs typeface="Times New Roman" panose="02020603050405020304" pitchFamily="18" charset="0"/>
              </a:rPr>
            </a:br>
            <a:endParaRPr lang="en-CA" sz="3200" dirty="0">
              <a:solidFill>
                <a:prstClr val="black"/>
              </a:solidFill>
              <a:latin typeface="Times New Roman" panose="02020603050405020304" pitchFamily="18" charset="0"/>
              <a:cs typeface="Times New Roman" panose="02020603050405020304" pitchFamily="18" charset="0"/>
            </a:endParaRPr>
          </a:p>
          <a:p>
            <a:pPr marL="0" lvl="0" indent="0" defTabSz="914400">
              <a:spcBef>
                <a:spcPts val="0"/>
              </a:spcBef>
              <a:buClrTx/>
              <a:buNone/>
            </a:pPr>
            <a:endParaRPr lang="en-CA" sz="3200" dirty="0">
              <a:solidFill>
                <a:prstClr val="black"/>
              </a:solidFill>
              <a:latin typeface="Times New Roman" panose="02020603050405020304" pitchFamily="18" charset="0"/>
              <a:cs typeface="Times New Roman" panose="02020603050405020304" pitchFamily="18" charset="0"/>
            </a:endParaRPr>
          </a:p>
          <a:p>
            <a:pPr marL="0" lvl="0" indent="0" defTabSz="914400">
              <a:spcBef>
                <a:spcPts val="0"/>
              </a:spcBef>
              <a:buClrTx/>
              <a:buNone/>
            </a:pPr>
            <a:r>
              <a:rPr lang="en-CA" sz="3200" dirty="0">
                <a:solidFill>
                  <a:prstClr val="black"/>
                </a:solidFill>
                <a:latin typeface="Times New Roman" panose="02020603050405020304" pitchFamily="18" charset="0"/>
                <a:cs typeface="Times New Roman" panose="02020603050405020304" pitchFamily="18" charset="0"/>
              </a:rPr>
              <a:t>© Green Wood Coalition  2013                                                                                               </a:t>
            </a:r>
          </a:p>
          <a:p>
            <a:pPr marL="0" lvl="0" indent="0" defTabSz="914400">
              <a:spcBef>
                <a:spcPts val="0"/>
              </a:spcBef>
              <a:buClrTx/>
              <a:buNone/>
            </a:pPr>
            <a:r>
              <a:rPr lang="en-CA" sz="3200" dirty="0">
                <a:solidFill>
                  <a:prstClr val="black"/>
                </a:solidFill>
                <a:latin typeface="Times New Roman" panose="02020603050405020304" pitchFamily="18" charset="0"/>
                <a:cs typeface="Times New Roman" panose="02020603050405020304" pitchFamily="18" charset="0"/>
              </a:rPr>
              <a:t> </a:t>
            </a:r>
            <a:endParaRPr lang="en-CA" sz="3200" dirty="0">
              <a:latin typeface="Times New Roman" panose="02020603050405020304" pitchFamily="18" charset="0"/>
              <a:cs typeface="Times New Roman" panose="02020603050405020304" pitchFamily="18" charset="0"/>
            </a:endParaRPr>
          </a:p>
        </p:txBody>
      </p:sp>
      <p:sp>
        <p:nvSpPr>
          <p:cNvPr id="20" name="Content Placeholder 19"/>
          <p:cNvSpPr>
            <a:spLocks noGrp="1"/>
          </p:cNvSpPr>
          <p:nvPr>
            <p:ph sz="quarter" idx="37"/>
          </p:nvPr>
        </p:nvSpPr>
        <p:spPr>
          <a:xfrm>
            <a:off x="15416784" y="15712438"/>
            <a:ext cx="13048488" cy="7440169"/>
          </a:xfrm>
        </p:spPr>
        <p:txBody>
          <a:bodyPr>
            <a:normAutofit/>
          </a:bodyPr>
          <a:lstStyle/>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Approximately 400 to 500 shelter users annually (annual total, not a total all at one time); </a:t>
            </a:r>
            <a:endParaRPr lang="en-CA"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 large share of the approximately 3,000 persons receiving social assistance; </a:t>
            </a:r>
            <a:endParaRPr lang="en-CA"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Approximately 1,100 households in severe Core Housing Need – paying over half their income on housing costs; </a:t>
            </a:r>
            <a:endParaRPr lang="en-CA"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1,600 to 2,400 requests for service at the Northumberland Help Centre (not all at the same time, and some repeat clients); </a:t>
            </a:r>
            <a:endParaRPr lang="en-CA"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Over 1,000 households using food banks each month; </a:t>
            </a:r>
            <a:endParaRPr lang="en-CA"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300 households on the social housing waiting list. </a:t>
            </a:r>
            <a:endParaRPr lang="en-CA"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Emergency Shelter Use and the Motel Program </a:t>
            </a:r>
            <a:endParaRPr lang="en-CA"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Approximately 400 to 500 persons each year use emergency shelters, or motel rooms on an emergency basis </a:t>
            </a:r>
            <a:endParaRPr lang="en-US" dirty="0" smtClean="0">
              <a:latin typeface="Times New Roman" panose="02020603050405020304" pitchFamily="18" charset="0"/>
              <a:cs typeface="Times New Roman" panose="02020603050405020304" pitchFamily="18" charset="0"/>
            </a:endParaRPr>
          </a:p>
          <a:p>
            <a:r>
              <a:rPr lang="en-CA" b="1" dirty="0">
                <a:latin typeface="Times New Roman" panose="02020603050405020304" pitchFamily="18" charset="0"/>
                <a:cs typeface="Times New Roman" panose="02020603050405020304" pitchFamily="18" charset="0"/>
              </a:rPr>
              <a:t>Northumberland County Housing and Homelessness Needs Study, </a:t>
            </a:r>
            <a:r>
              <a:rPr lang="en-CA" dirty="0">
                <a:latin typeface="Times New Roman" panose="02020603050405020304" pitchFamily="18" charset="0"/>
                <a:cs typeface="Times New Roman" panose="02020603050405020304" pitchFamily="18" charset="0"/>
              </a:rPr>
              <a:t>August 2013 Greg Suttor Consulting and Deb Ballak in association with Tim Welch Consulting</a:t>
            </a:r>
          </a:p>
        </p:txBody>
      </p:sp>
      <p:sp>
        <p:nvSpPr>
          <p:cNvPr id="65" name="TextBox 64"/>
          <p:cNvSpPr txBox="1"/>
          <p:nvPr/>
        </p:nvSpPr>
        <p:spPr>
          <a:xfrm>
            <a:off x="15416784" y="24216361"/>
            <a:ext cx="13048488" cy="954107"/>
          </a:xfrm>
          <a:prstGeom prst="rect">
            <a:avLst/>
          </a:prstGeom>
          <a:noFill/>
        </p:spPr>
        <p:txBody>
          <a:bodyPr wrap="square" rtlCol="0">
            <a:spAutoFit/>
          </a:bodyPr>
          <a:lstStyle/>
          <a:p>
            <a:r>
              <a:rPr lang="en-CA" sz="2800" dirty="0" smtClean="0">
                <a:latin typeface="Times New Roman" panose="02020603050405020304" pitchFamily="18" charset="0"/>
                <a:cs typeface="Times New Roman" panose="02020603050405020304" pitchFamily="18" charset="0"/>
              </a:rPr>
              <a:t>The help center and Legal Clinic report a  195.3 % Increase in requests for homelessness service from 2009-2012.</a:t>
            </a:r>
          </a:p>
        </p:txBody>
      </p:sp>
      <p:sp>
        <p:nvSpPr>
          <p:cNvPr id="21" name="Text Placeholder 7"/>
          <p:cNvSpPr>
            <a:spLocks noGrp="1"/>
          </p:cNvSpPr>
          <p:nvPr>
            <p:ph type="body" sz="quarter" idx="19"/>
          </p:nvPr>
        </p:nvSpPr>
        <p:spPr>
          <a:xfrm>
            <a:off x="29659016" y="23301960"/>
            <a:ext cx="13048488" cy="914400"/>
          </a:xfrm>
        </p:spPr>
        <p:txBody>
          <a:bodyPr/>
          <a:lstStyle/>
          <a:p>
            <a:r>
              <a:rPr lang="en-US" dirty="0" smtClean="0"/>
              <a:t>What we did with Green Wood</a:t>
            </a:r>
            <a:endParaRPr lang="en-US" dirty="0"/>
          </a:p>
        </p:txBody>
      </p:sp>
      <p:sp>
        <p:nvSpPr>
          <p:cNvPr id="10" name="TextBox 9"/>
          <p:cNvSpPr txBox="1"/>
          <p:nvPr/>
        </p:nvSpPr>
        <p:spPr>
          <a:xfrm>
            <a:off x="29659016" y="24951234"/>
            <a:ext cx="12620778" cy="6001643"/>
          </a:xfrm>
          <a:prstGeom prst="rect">
            <a:avLst/>
          </a:prstGeom>
          <a:noFill/>
        </p:spPr>
        <p:txBody>
          <a:bodyPr wrap="square" rtlCol="0">
            <a:spAutoFit/>
          </a:bodyPr>
          <a:lstStyle/>
          <a:p>
            <a:pPr marL="457200" indent="-457200">
              <a:buFont typeface="Arial" panose="020B0604020202020204" pitchFamily="34" charset="0"/>
              <a:buChar char="•"/>
            </a:pPr>
            <a:r>
              <a:rPr lang="en-CA" sz="3200" dirty="0" smtClean="0">
                <a:latin typeface="Times New Roman" panose="02020603050405020304" pitchFamily="18" charset="0"/>
                <a:cs typeface="Times New Roman" panose="02020603050405020304" pitchFamily="18" charset="0"/>
              </a:rPr>
              <a:t>We researched the statistics and data for the grant projects</a:t>
            </a:r>
          </a:p>
          <a:p>
            <a:pPr marL="457200" indent="-457200">
              <a:buFont typeface="Arial" panose="020B0604020202020204" pitchFamily="34" charset="0"/>
              <a:buChar char="•"/>
            </a:pPr>
            <a:r>
              <a:rPr lang="en-CA" sz="3200" dirty="0" smtClean="0">
                <a:latin typeface="Times New Roman" panose="02020603050405020304" pitchFamily="18" charset="0"/>
                <a:cs typeface="Times New Roman" panose="02020603050405020304" pitchFamily="18" charset="0"/>
              </a:rPr>
              <a:t>Prepared a binder for Green Wood containing various statistics and studies on Homelessness, poverty, and mental illness</a:t>
            </a:r>
          </a:p>
          <a:p>
            <a:pPr marL="457200" indent="-457200">
              <a:buFont typeface="Arial" panose="020B0604020202020204" pitchFamily="34" charset="0"/>
              <a:buChar char="•"/>
            </a:pPr>
            <a:r>
              <a:rPr lang="en-CA" sz="3200" dirty="0" smtClean="0">
                <a:latin typeface="Times New Roman" panose="02020603050405020304" pitchFamily="18" charset="0"/>
                <a:cs typeface="Times New Roman" panose="02020603050405020304" pitchFamily="18" charset="0"/>
              </a:rPr>
              <a:t>We participated in the weekly community dinners to get to know the community better</a:t>
            </a:r>
          </a:p>
          <a:p>
            <a:pPr marL="457200" indent="-457200">
              <a:buFont typeface="Arial" panose="020B0604020202020204" pitchFamily="34" charset="0"/>
              <a:buChar char="•"/>
            </a:pPr>
            <a:r>
              <a:rPr lang="en-CA" sz="3200" dirty="0" smtClean="0">
                <a:latin typeface="Times New Roman" panose="02020603050405020304" pitchFamily="18" charset="0"/>
                <a:cs typeface="Times New Roman" panose="02020603050405020304" pitchFamily="18" charset="0"/>
              </a:rPr>
              <a:t>We attended meetings  with community partners on various topics on poverty representing Green Wood Coalition</a:t>
            </a:r>
          </a:p>
          <a:p>
            <a:pPr marL="457200" indent="-457200">
              <a:buFont typeface="Arial" panose="020B0604020202020204" pitchFamily="34" charset="0"/>
              <a:buChar char="•"/>
            </a:pPr>
            <a:r>
              <a:rPr lang="en-CA" sz="3200" dirty="0" smtClean="0">
                <a:latin typeface="Times New Roman" panose="02020603050405020304" pitchFamily="18" charset="0"/>
                <a:cs typeface="Times New Roman" panose="02020603050405020304" pitchFamily="18" charset="0"/>
              </a:rPr>
              <a:t>We also helped out with food pick up and distribution for Green Woods Food program every Thursday.</a:t>
            </a:r>
          </a:p>
          <a:p>
            <a:pPr marL="457200" indent="-457200">
              <a:buFont typeface="Arial" panose="020B0604020202020204" pitchFamily="34" charset="0"/>
              <a:buChar char="•"/>
            </a:pPr>
            <a:r>
              <a:rPr lang="en-CA" sz="3200" dirty="0" smtClean="0">
                <a:latin typeface="Times New Roman" panose="02020603050405020304" pitchFamily="18" charset="0"/>
                <a:cs typeface="Times New Roman" panose="02020603050405020304" pitchFamily="18" charset="0"/>
              </a:rPr>
              <a:t>We also are gathering donations for various programs offered through Green Wood such as The Art Program, The Music Program and Community Garden</a:t>
            </a:r>
            <a:r>
              <a:rPr lang="en-CA"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Poster">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green design)</Template>
  <TotalTime>0</TotalTime>
  <Words>570</Words>
  <Application>Microsoft Office PowerPoint</Application>
  <PresentationFormat>Custom</PresentationFormat>
  <Paragraphs>62</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Mincho</vt:lpstr>
      <vt:lpstr>Arial</vt:lpstr>
      <vt:lpstr>Arial Black</vt:lpstr>
      <vt:lpstr>Calibri</vt:lpstr>
      <vt:lpstr>Calibri Light</vt:lpstr>
      <vt:lpstr>Cambria</vt:lpstr>
      <vt:lpstr>Times New Roman</vt:lpstr>
      <vt:lpstr>Medical Poster</vt:lpstr>
      <vt:lpstr>Green Wood Coalition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2014-03-23T19:50:06Z</dcterms:created>
  <dcterms:modified xsi:type="dcterms:W3CDTF">2014-03-25T03:59:45Z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TC040010579991</vt:lpwstr>
  </property>
</Properties>
</file>